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4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60" r:id="rId21"/>
    <p:sldId id="358" r:id="rId22"/>
    <p:sldId id="357" r:id="rId23"/>
    <p:sldId id="354" r:id="rId24"/>
    <p:sldId id="355" r:id="rId25"/>
    <p:sldId id="356" r:id="rId26"/>
    <p:sldId id="347" r:id="rId27"/>
    <p:sldId id="326" r:id="rId28"/>
    <p:sldId id="353" r:id="rId29"/>
    <p:sldId id="349" r:id="rId30"/>
    <p:sldId id="350" r:id="rId31"/>
    <p:sldId id="351" r:id="rId32"/>
    <p:sldId id="352" r:id="rId33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72" autoAdjust="0"/>
    <p:restoredTop sz="94682"/>
  </p:normalViewPr>
  <p:slideViewPr>
    <p:cSldViewPr snapToGrid="0">
      <p:cViewPr>
        <p:scale>
          <a:sx n="85" d="100"/>
          <a:sy n="85" d="100"/>
        </p:scale>
        <p:origin x="-208" y="-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7/16/16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smtClean="0"/>
              <a:t>Parallel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565" y="0"/>
            <a:ext cx="9144000" cy="649288"/>
          </a:xfrm>
        </p:spPr>
        <p:txBody>
          <a:bodyPr>
            <a:normAutofit/>
          </a:bodyPr>
          <a:lstStyle/>
          <a:p>
            <a:pPr marL="0" lvl="0" indent="0"/>
            <a:r>
              <a:rPr lang="en-GB" dirty="0"/>
              <a:t>First Strategy: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External </a:t>
            </a:r>
            <a:r>
              <a:rPr lang="en-US" dirty="0"/>
              <a:t>t</a:t>
            </a:r>
            <a:r>
              <a:rPr lang="en-US" dirty="0" smtClean="0"/>
              <a:t>rigger </a:t>
            </a:r>
            <a:r>
              <a:rPr lang="en-US" dirty="0"/>
              <a:t>e</a:t>
            </a:r>
            <a:r>
              <a:rPr lang="en-US" dirty="0" smtClean="0"/>
              <a:t>vent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Triggered </a:t>
            </a:r>
            <a:r>
              <a:rPr lang="en-US" dirty="0"/>
              <a:t>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275500" y="807058"/>
            <a:ext cx="8522414" cy="2246769"/>
            <a:chOff x="273308" y="808125"/>
            <a:chExt cx="8522414" cy="2246769"/>
          </a:xfrm>
        </p:grpSpPr>
        <p:grpSp>
          <p:nvGrpSpPr>
            <p:cNvPr id="57" name="Group 56"/>
            <p:cNvGrpSpPr/>
            <p:nvPr/>
          </p:nvGrpSpPr>
          <p:grpSpPr>
            <a:xfrm>
              <a:off x="946888" y="808125"/>
              <a:ext cx="7848834" cy="2246769"/>
              <a:chOff x="779929" y="3886707"/>
              <a:chExt cx="7848834" cy="2246769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779929" y="4548427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A</a:t>
                </a:r>
                <a:endParaRPr lang="en-US" sz="24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2972480" y="4554226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B</a:t>
                </a:r>
              </a:p>
            </p:txBody>
          </p:sp>
          <p:cxnSp>
            <p:nvCxnSpPr>
              <p:cNvPr id="37" name="Straight Arrow Connector 36"/>
              <p:cNvCxnSpPr>
                <a:stCxn id="34" idx="3"/>
                <a:endCxn id="35" idx="1"/>
              </p:cNvCxnSpPr>
              <p:nvPr/>
            </p:nvCxnSpPr>
            <p:spPr bwMode="auto">
              <a:xfrm>
                <a:off x="1425390" y="4779260"/>
                <a:ext cx="1547090" cy="5799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1478978" y="4427675"/>
                    <a:ext cx="205656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="" xmlns:m="http://schemas.openxmlformats.org/officeDocument/2006/math"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𝜶</m:t>
                        </m:r>
                      </m:oMath>
                    </a14:m>
                    <a:r>
                      <a:rPr lang="en-US" b="1" dirty="0" smtClean="0">
                        <a:ea typeface="Cambria Math" charset="0"/>
                        <a:cs typeface="Cambria Math" charset="0"/>
                      </a:rPr>
                      <a:t>/ raised </a:t>
                    </a:r>
                    <a14:m>
                      <m:oMath xmlns="" xmlns:m="http://schemas.openxmlformats.org/officeDocument/2006/math"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𝜷</m:t>
                        </m:r>
                      </m:oMath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38" name="TextBox 3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78978" y="4427675"/>
                    <a:ext cx="2056560" cy="369332"/>
                  </a:xfrm>
                  <a:prstGeom prst="rect">
                    <a:avLst/>
                  </a:prstGeom>
                  <a:blipFill rotWithShape="0">
                    <a:blip r:embed="rId2"/>
                    <a:stretch>
                      <a:fillRect t="-8197" b="-2459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9" name="TextBox 38"/>
              <p:cNvSpPr txBox="1"/>
              <p:nvPr/>
            </p:nvSpPr>
            <p:spPr>
              <a:xfrm>
                <a:off x="4583003" y="3980832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C</a:t>
                </a:r>
                <a:endParaRPr lang="en-US" sz="2400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583004" y="5136960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D</a:t>
                </a:r>
              </a:p>
            </p:txBody>
          </p:sp>
          <p:cxnSp>
            <p:nvCxnSpPr>
              <p:cNvPr id="40" name="Straight Arrow Connector 39"/>
              <p:cNvCxnSpPr>
                <a:stCxn id="35" idx="3"/>
                <a:endCxn id="39" idx="1"/>
              </p:cNvCxnSpPr>
              <p:nvPr/>
            </p:nvCxnSpPr>
            <p:spPr bwMode="auto">
              <a:xfrm flipV="1">
                <a:off x="3617941" y="4211665"/>
                <a:ext cx="965062" cy="573394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4" name="Straight Arrow Connector 43"/>
              <p:cNvCxnSpPr>
                <a:stCxn id="35" idx="3"/>
                <a:endCxn id="43" idx="1"/>
              </p:cNvCxnSpPr>
              <p:nvPr/>
            </p:nvCxnSpPr>
            <p:spPr bwMode="auto">
              <a:xfrm>
                <a:off x="3617941" y="4785059"/>
                <a:ext cx="965063" cy="582734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" name="TextBox 47"/>
                  <p:cNvSpPr txBox="1"/>
                  <p:nvPr/>
                </p:nvSpPr>
                <p:spPr>
                  <a:xfrm>
                    <a:off x="3882794" y="4148317"/>
                    <a:ext cx="3670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=""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𝜷</m:t>
                          </m:r>
                        </m:oMath>
                      </m:oMathPara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48" name="TextBox 4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82794" y="4148317"/>
                    <a:ext cx="367008" cy="369332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1667" r="-1667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TextBox 48"/>
                  <p:cNvSpPr txBox="1"/>
                  <p:nvPr/>
                </p:nvSpPr>
                <p:spPr>
                  <a:xfrm>
                    <a:off x="3994853" y="4711402"/>
                    <a:ext cx="3670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=""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𝜸</m:t>
                          </m:r>
                        </m:oMath>
                      </m:oMathPara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49" name="TextBox 4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994853" y="4711402"/>
                    <a:ext cx="367008" cy="369332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b="-66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5561665" y="3886707"/>
                    <a:ext cx="3067098" cy="224676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="" xmlns:m="http://schemas.openxmlformats.org/officeDocument/2006/math">
                        <m:r>
                          <a:rPr lang="en-US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  <m:r>
                          <a:rPr lang="en-US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:</m:t>
                        </m:r>
                      </m:oMath>
                    </a14:m>
                    <a:r>
                      <a:rPr lang="en-US" sz="2000" dirty="0" smtClean="0"/>
                      <a:t> External Triggers</a:t>
                    </a:r>
                  </a:p>
                  <a:p>
                    <a14:m>
                      <m:oMath xmlns="" xmlns:m="http://schemas.openxmlformats.org/officeDocument/2006/math"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𝛾</m:t>
                        </m:r>
                      </m:oMath>
                    </a14:m>
                    <a:r>
                      <a:rPr lang="en-US" sz="2000" dirty="0" smtClean="0"/>
                      <a:t>: External Triggers</a:t>
                    </a:r>
                  </a:p>
                  <a:p>
                    <a14:m>
                      <m:oMath xmlns="" xmlns:m="http://schemas.openxmlformats.org/officeDocument/2006/math"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: </m:t>
                        </m:r>
                      </m:oMath>
                    </a14:m>
                    <a:r>
                      <a:rPr lang="en-US" sz="2000" dirty="0" smtClean="0"/>
                      <a:t>Internal Trigger</a:t>
                    </a:r>
                  </a:p>
                  <a:p>
                    <a:r>
                      <a:rPr lang="en-US" sz="2000" dirty="0" smtClean="0"/>
                      <a:t>A</a:t>
                    </a:r>
                    <a14:m>
                      <m:oMath xmlns="" xmlns:m="http://schemas.openxmlformats.org/officeDocument/2006/math">
                        <m:r>
                          <a:rPr lang="is-IS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B: </a:t>
                    </a:r>
                    <a:r>
                      <a:rPr lang="en-US" sz="2000" dirty="0"/>
                      <a:t>Trigger Transitions</a:t>
                    </a:r>
                  </a:p>
                  <a:p>
                    <a:r>
                      <a:rPr lang="en-US" sz="2000" dirty="0" smtClean="0"/>
                      <a:t>B</a:t>
                    </a:r>
                    <a14:m>
                      <m:oMath xmlns="" xmlns:m="http://schemas.openxmlformats.org/officeDocument/2006/math">
                        <m:r>
                          <a:rPr lang="is-I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C: </a:t>
                    </a:r>
                    <a:r>
                      <a:rPr lang="en-US" sz="2000" dirty="0"/>
                      <a:t>Trigger Transitions</a:t>
                    </a:r>
                  </a:p>
                  <a:p>
                    <a:r>
                      <a:rPr lang="en-US" sz="2000" dirty="0" smtClean="0"/>
                      <a:t>B</a:t>
                    </a:r>
                    <a14:m>
                      <m:oMath xmlns="" xmlns:m="http://schemas.openxmlformats.org/officeDocument/2006/math">
                        <m:r>
                          <a:rPr lang="is-I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D: </a:t>
                    </a:r>
                    <a:r>
                      <a:rPr lang="en-US" sz="2000" dirty="0"/>
                      <a:t>Trigger Transitions</a:t>
                    </a:r>
                  </a:p>
                  <a:p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6" name="TextBox 5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561665" y="3886707"/>
                    <a:ext cx="3067098" cy="224676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1988" t="-1626" r="-218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62" name="Oval 61"/>
            <p:cNvSpPr/>
            <p:nvPr/>
          </p:nvSpPr>
          <p:spPr bwMode="auto">
            <a:xfrm>
              <a:off x="273308" y="1634776"/>
              <a:ext cx="122833" cy="131284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63" name="Straight Arrow Connector 62"/>
            <p:cNvCxnSpPr>
              <a:stCxn id="62" idx="6"/>
              <a:endCxn id="34" idx="1"/>
            </p:cNvCxnSpPr>
            <p:nvPr/>
          </p:nvCxnSpPr>
          <p:spPr bwMode="auto">
            <a:xfrm>
              <a:off x="396141" y="1700418"/>
              <a:ext cx="550747" cy="26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14941" y="3275931"/>
            <a:ext cx="9502040" cy="2618101"/>
            <a:chOff x="-30280" y="1848281"/>
            <a:chExt cx="9502040" cy="2618101"/>
          </a:xfrm>
        </p:grpSpPr>
        <p:sp>
          <p:nvSpPr>
            <p:cNvPr id="2" name="TextBox 1"/>
            <p:cNvSpPr txBox="1"/>
            <p:nvPr/>
          </p:nvSpPr>
          <p:spPr>
            <a:xfrm>
              <a:off x="1695450" y="2031036"/>
              <a:ext cx="1424952" cy="1028487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Set NEXT</a:t>
              </a: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{  </a:t>
              </a:r>
              <a:r>
                <a:rPr lang="en-GB" sz="2000" dirty="0" smtClean="0">
                  <a:solidFill>
                    <a:srgbClr val="FF0000"/>
                  </a:solidFill>
                </a:rPr>
                <a:t>     </a:t>
              </a:r>
              <a:r>
                <a:rPr lang="en-GB" sz="2000" dirty="0" smtClean="0">
                  <a:solidFill>
                    <a:schemeClr val="bg1"/>
                  </a:solidFill>
                </a:rPr>
                <a:t> }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614010" y="2031036"/>
              <a:ext cx="1424952" cy="1015663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GB" sz="2000" dirty="0">
                  <a:solidFill>
                    <a:schemeClr val="bg1"/>
                  </a:solidFill>
                </a:rPr>
                <a:t>S</a:t>
              </a:r>
              <a:r>
                <a:rPr lang="en-GB" sz="2000" dirty="0" smtClean="0">
                  <a:solidFill>
                    <a:schemeClr val="bg1"/>
                  </a:solidFill>
                </a:rPr>
                <a:t>et NOW</a:t>
              </a: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{        }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00860" y="1848281"/>
              <a:ext cx="558800" cy="1306121"/>
              <a:chOff x="262305" y="1790699"/>
              <a:chExt cx="1079500" cy="1306121"/>
            </a:xfrm>
          </p:grpSpPr>
          <p:cxnSp>
            <p:nvCxnSpPr>
              <p:cNvPr id="7" name="Straight Arrow Connector 6"/>
              <p:cNvCxnSpPr/>
              <p:nvPr/>
            </p:nvCxnSpPr>
            <p:spPr bwMode="auto">
              <a:xfrm flipV="1">
                <a:off x="262305" y="179069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8" name="Straight Arrow Connector 7"/>
              <p:cNvCxnSpPr/>
              <p:nvPr/>
            </p:nvCxnSpPr>
            <p:spPr bwMode="auto">
              <a:xfrm flipV="1">
                <a:off x="262305" y="210899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9" name="Straight Arrow Connector 8"/>
              <p:cNvCxnSpPr/>
              <p:nvPr/>
            </p:nvCxnSpPr>
            <p:spPr bwMode="auto">
              <a:xfrm flipV="1">
                <a:off x="262305" y="242728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10" name="Straight Arrow Connector 9"/>
              <p:cNvCxnSpPr/>
              <p:nvPr/>
            </p:nvCxnSpPr>
            <p:spPr bwMode="auto">
              <a:xfrm flipV="1">
                <a:off x="262305" y="274558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11" name="Straight Arrow Connector 10"/>
              <p:cNvCxnSpPr/>
              <p:nvPr/>
            </p:nvCxnSpPr>
            <p:spPr bwMode="auto">
              <a:xfrm flipV="1">
                <a:off x="262305" y="3084120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13" name="TextBox 12"/>
            <p:cNvSpPr txBox="1"/>
            <p:nvPr/>
          </p:nvSpPr>
          <p:spPr>
            <a:xfrm>
              <a:off x="-30280" y="2179276"/>
              <a:ext cx="16343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Trigger Events</a:t>
              </a:r>
              <a:endParaRPr lang="en-US" sz="2000" dirty="0"/>
            </a:p>
          </p:txBody>
        </p:sp>
        <p:sp>
          <p:nvSpPr>
            <p:cNvPr id="14" name="Right Brace 13"/>
            <p:cNvSpPr/>
            <p:nvPr/>
          </p:nvSpPr>
          <p:spPr bwMode="auto">
            <a:xfrm rot="5400000">
              <a:off x="3641732" y="696781"/>
              <a:ext cx="644276" cy="5926020"/>
            </a:xfrm>
            <a:prstGeom prst="rightBrace">
              <a:avLst/>
            </a:prstGeom>
            <a:solidFill>
              <a:schemeClr val="bg1"/>
            </a:solidFill>
            <a:ln w="381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8760" y="4066272"/>
              <a:ext cx="18463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mtClean="0"/>
                <a:t>Raised Trigger</a:t>
              </a:r>
              <a:endParaRPr lang="en-US" sz="2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80380" y="2609468"/>
              <a:ext cx="18463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No enable transitions</a:t>
              </a:r>
              <a:endParaRPr lang="en-US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90116" y="1953821"/>
              <a:ext cx="7541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Step</a:t>
              </a:r>
              <a:endParaRPr lang="en-US" sz="2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7053880" y="1996089"/>
                  <a:ext cx="241788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 smtClean="0"/>
                    <a:t>Triggered Transitions</a:t>
                  </a:r>
                </a:p>
                <a:p>
                  <a:r>
                    <a:rPr lang="en-US" sz="2000" dirty="0" smtClean="0"/>
                    <a:t>[trigger </a:t>
                  </a:r>
                  <a14:m>
                    <m:oMath xmlns="" xmlns:m="http://schemas.openxmlformats.org/officeDocument/2006/math">
                      <m:r>
                        <a:rPr lang="en-US" sz="20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∈</m:t>
                      </m:r>
                      <m:r>
                        <a:rPr lang="en-US" sz="2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a14:m>
                  <a:r>
                    <a:rPr lang="en-US" sz="2000" dirty="0" smtClean="0"/>
                    <a:t>NOW]</a:t>
                  </a:r>
                  <a:endParaRPr lang="en-US" sz="20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3880" y="1996089"/>
                  <a:ext cx="2417880" cy="1015663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2778" t="-3593" b="-4910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" name="Group 19"/>
            <p:cNvGrpSpPr/>
            <p:nvPr/>
          </p:nvGrpSpPr>
          <p:grpSpPr>
            <a:xfrm>
              <a:off x="6368080" y="1860981"/>
              <a:ext cx="558800" cy="1306121"/>
              <a:chOff x="262305" y="1790699"/>
              <a:chExt cx="1079500" cy="1306121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V="1">
                <a:off x="262305" y="179069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2" name="Straight Arrow Connector 21"/>
              <p:cNvCxnSpPr/>
              <p:nvPr/>
            </p:nvCxnSpPr>
            <p:spPr bwMode="auto">
              <a:xfrm flipV="1">
                <a:off x="262305" y="210899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3" name="Straight Arrow Connector 22"/>
              <p:cNvCxnSpPr/>
              <p:nvPr/>
            </p:nvCxnSpPr>
            <p:spPr bwMode="auto">
              <a:xfrm flipV="1">
                <a:off x="262305" y="242728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4" name="Straight Arrow Connector 23"/>
              <p:cNvCxnSpPr/>
              <p:nvPr/>
            </p:nvCxnSpPr>
            <p:spPr bwMode="auto">
              <a:xfrm flipV="1">
                <a:off x="262305" y="274558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5" name="Straight Arrow Connector 24"/>
              <p:cNvCxnSpPr/>
              <p:nvPr/>
            </p:nvCxnSpPr>
            <p:spPr bwMode="auto">
              <a:xfrm flipV="1">
                <a:off x="262305" y="3084120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27" name="Straight Arrow Connector 26"/>
            <p:cNvCxnSpPr/>
            <p:nvPr/>
          </p:nvCxnSpPr>
          <p:spPr bwMode="auto">
            <a:xfrm>
              <a:off x="3281786" y="2510271"/>
              <a:ext cx="1245876" cy="681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58" name="Rectangle 57"/>
          <p:cNvSpPr/>
          <p:nvPr/>
        </p:nvSpPr>
        <p:spPr>
          <a:xfrm>
            <a:off x="2301789" y="4033220"/>
            <a:ext cx="4304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6600"/>
                </a:solidFill>
                <a:latin typeface="Symbol" charset="2"/>
                <a:cs typeface="Symbol" charset="2"/>
              </a:rPr>
              <a:t>a</a:t>
            </a:r>
            <a:endParaRPr lang="en-US" sz="2000" b="1" dirty="0">
              <a:solidFill>
                <a:srgbClr val="FF6600"/>
              </a:solidFill>
              <a:latin typeface="Symbol" charset="2"/>
              <a:cs typeface="Symbol" charset="2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240263" y="4058336"/>
            <a:ext cx="4304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6600"/>
                </a:solidFill>
                <a:latin typeface="Symbol" charset="2"/>
                <a:cs typeface="Symbol" charset="2"/>
              </a:rPr>
              <a:t>a</a:t>
            </a:r>
            <a:endParaRPr lang="en-US" sz="2000" b="1" dirty="0">
              <a:solidFill>
                <a:srgbClr val="FF6600"/>
              </a:solidFill>
              <a:latin typeface="Symbol" charset="2"/>
              <a:cs typeface="Symbol" charset="2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315218" y="4059409"/>
            <a:ext cx="4304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6600"/>
                </a:solidFill>
                <a:latin typeface="Symbol" charset="2"/>
                <a:cs typeface="Symbol" charset="2"/>
              </a:rPr>
              <a:t>b</a:t>
            </a:r>
            <a:endParaRPr lang="en-US" sz="2000" dirty="0">
              <a:solidFill>
                <a:srgbClr val="FF6600"/>
              </a:solidFill>
              <a:latin typeface="Symbol" charset="2"/>
              <a:cs typeface="Symbol" charset="2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239838" y="4082950"/>
            <a:ext cx="4304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6600"/>
                </a:solidFill>
                <a:latin typeface="Symbol" charset="2"/>
                <a:cs typeface="Symbol" charset="2"/>
              </a:rPr>
              <a:t>b</a:t>
            </a:r>
            <a:endParaRPr lang="en-US" sz="2000" b="1" dirty="0">
              <a:solidFill>
                <a:srgbClr val="FF6600"/>
              </a:solidFill>
              <a:latin typeface="Symbol" charset="2"/>
              <a:cs typeface="Symbol" charset="2"/>
            </a:endParaRPr>
          </a:p>
        </p:txBody>
      </p:sp>
      <p:sp>
        <p:nvSpPr>
          <p:cNvPr id="69" name="Rectangle 68"/>
          <p:cNvSpPr/>
          <p:nvPr/>
        </p:nvSpPr>
        <p:spPr bwMode="auto">
          <a:xfrm>
            <a:off x="931220" y="1459971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3121468" y="1447218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4745577" y="881951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1486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9" grpId="0" animBg="1"/>
      <p:bldP spid="69" grpId="1" animBg="1"/>
      <p:bldP spid="73" grpId="0" animBg="1"/>
      <p:bldP spid="73" grpId="1" animBg="1"/>
      <p:bldP spid="7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193800"/>
            <a:ext cx="8496300" cy="5041900"/>
          </a:xfrm>
        </p:spPr>
        <p:txBody>
          <a:bodyPr/>
          <a:lstStyle/>
          <a:p>
            <a:r>
              <a:rPr lang="en-GB" dirty="0" err="1"/>
              <a:t>We start with </a:t>
            </a:r>
            <a:r>
              <a:rPr lang="en-GB" dirty="0"/>
              <a:t>a ‘basis’ Event-B machine </a:t>
            </a:r>
          </a:p>
          <a:p>
            <a:pPr lvl="1"/>
            <a:r>
              <a:rPr lang="en-GB" dirty="0"/>
              <a:t>Abstract representation of the run to completion ‘step’ behaviour </a:t>
            </a:r>
          </a:p>
          <a:p>
            <a:r>
              <a:rPr lang="en-US" dirty="0"/>
              <a:t>In Refinements</a:t>
            </a:r>
          </a:p>
          <a:p>
            <a:pPr lvl="1"/>
            <a:r>
              <a:rPr lang="en-US" dirty="0"/>
              <a:t>We will add new transitions and triggers</a:t>
            </a:r>
          </a:p>
          <a:p>
            <a:pPr lvl="1"/>
            <a:r>
              <a:rPr lang="en-US" dirty="0"/>
              <a:t>This will generate new events that modify old variables </a:t>
            </a:r>
            <a:br>
              <a:rPr lang="en-US" dirty="0"/>
            </a:br>
            <a:r>
              <a:rPr lang="en-US" dirty="0"/>
              <a:t>     (NOW and NEXT)</a:t>
            </a:r>
          </a:p>
          <a:p>
            <a:r>
              <a:rPr lang="en-US" dirty="0"/>
              <a:t>We provide ‘basis’ events for future events to refine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(parameters T, R)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{&lt;</a:t>
            </a:r>
            <a:r>
              <a:rPr lang="en-US" sz="1600" dirty="0" err="1"/>
              <a:t>theNewTriggers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Refinements add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 (parameters t)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&lt;</a:t>
            </a:r>
            <a:r>
              <a:rPr lang="en-US" dirty="0" err="1"/>
              <a:t>theNewTrigger</a:t>
            </a:r>
            <a:r>
              <a:rPr lang="en-US" dirty="0"/>
              <a:t>&gt;</a:t>
            </a:r>
          </a:p>
          <a:p>
            <a:pPr lvl="1"/>
            <a:endParaRPr lang="en-US" dirty="0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basis</a:t>
            </a:r>
          </a:p>
        </p:txBody>
      </p:sp>
    </p:spTree>
    <p:extLst>
      <p:ext uri="{BB962C8B-B14F-4D97-AF65-F5344CB8AC3E}">
        <p14:creationId xmlns:p14="http://schemas.microsoft.com/office/powerpoint/2010/main" val="1287875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506" y="1016000"/>
            <a:ext cx="4586205" cy="50856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0"/>
            <a:ext cx="9017000" cy="649288"/>
          </a:xfrm>
        </p:spPr>
        <p:txBody>
          <a:bodyPr>
            <a:normAutofit/>
          </a:bodyPr>
          <a:lstStyle/>
          <a:p>
            <a:r>
              <a:rPr lang="en-US"/>
              <a:t>Second Strategy: basis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09" y="748356"/>
            <a:ext cx="4100389" cy="6374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7" y="1362442"/>
            <a:ext cx="3910699" cy="488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Strategy: </a:t>
            </a:r>
            <a:r>
              <a:rPr lang="en-US" dirty="0" smtClean="0"/>
              <a:t>External </a:t>
            </a:r>
            <a:r>
              <a:rPr lang="en-US" dirty="0"/>
              <a:t>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78839" y="5455768"/>
            <a:ext cx="3865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(action from basis)</a:t>
            </a:r>
          </a:p>
          <a:p>
            <a:r>
              <a:rPr lang="en-US" sz="2000" dirty="0" smtClean="0"/>
              <a:t>Add </a:t>
            </a:r>
            <a:r>
              <a:rPr lang="en-US" sz="2000" dirty="0"/>
              <a:t>new </a:t>
            </a:r>
            <a:r>
              <a:rPr lang="en-US" sz="2000" dirty="0" smtClean="0"/>
              <a:t>trigger to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140200" y="4724400"/>
            <a:ext cx="1138639" cy="10853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15005" y="26490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34308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03800" y="4451378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  <a:p>
            <a:r>
              <a:rPr lang="en-US" sz="2000"/>
              <a:t>Consume the external trigger and raise internal ones</a:t>
            </a:r>
          </a:p>
        </p:txBody>
      </p:sp>
      <p:cxnSp>
        <p:nvCxnSpPr>
          <p:cNvPr id="10" name="Straight Arrow Connector 9"/>
          <p:cNvCxnSpPr>
            <a:stCxn id="6" idx="1"/>
          </p:cNvCxnSpPr>
          <p:nvPr/>
        </p:nvCxnSpPr>
        <p:spPr>
          <a:xfrm flipH="1">
            <a:off x="4025901" y="2849123"/>
            <a:ext cx="2289104" cy="1176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403600" y="4940300"/>
            <a:ext cx="1600200" cy="18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1"/>
          </p:cNvCxnSpPr>
          <p:nvPr/>
        </p:nvCxnSpPr>
        <p:spPr>
          <a:xfrm flipH="1">
            <a:off x="4102100" y="3630886"/>
            <a:ext cx="1893745" cy="6871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6567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Second </a:t>
            </a:r>
            <a:r>
              <a:rPr lang="en-GB" dirty="0"/>
              <a:t>Strategy</a:t>
            </a:r>
            <a:r>
              <a:rPr lang="en-GB" dirty="0" smtClean="0"/>
              <a:t>: </a:t>
            </a:r>
            <a:r>
              <a:rPr lang="en-US" dirty="0" smtClean="0"/>
              <a:t>Step Event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39485" y="4846471"/>
            <a:ext cx="328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3530600" y="5046526"/>
            <a:ext cx="808885" cy="8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28773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6337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8300" y="5437666"/>
            <a:ext cx="661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</a:rPr>
              <a:t>Problem: </a:t>
            </a:r>
          </a:p>
          <a:p>
            <a:r>
              <a:rPr lang="en-US" sz="2000">
                <a:solidFill>
                  <a:srgbClr val="FF0000"/>
                </a:solidFill>
              </a:rPr>
              <a:t>	if guard of an existing transition is strengthened,</a:t>
            </a:r>
          </a:p>
          <a:p>
            <a:r>
              <a:rPr lang="en-US" sz="2000">
                <a:solidFill>
                  <a:srgbClr val="FF0000"/>
                </a:solidFill>
              </a:rPr>
              <a:t>	corresponding guard in step is weakened</a:t>
            </a: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510" y="1155700"/>
            <a:ext cx="9459310" cy="5308600"/>
          </a:xfrm>
        </p:spPr>
        <p:txBody>
          <a:bodyPr>
            <a:noAutofit/>
          </a:bodyPr>
          <a:lstStyle/>
          <a:p>
            <a:pPr>
              <a:lnSpc>
                <a:spcPts val="1500"/>
              </a:lnSpc>
            </a:pPr>
            <a:r>
              <a:rPr lang="en-GB" sz="2200" dirty="0"/>
              <a:t>Two phases: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Triggers are accumulated in one phase and consumed in the next phase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Phases overlap, next triggers are accumulated while last is consumed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Trigger events are accumulated in a set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Trigger events are consumed from a set NOW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A step event copies NEXT to NOW and clears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Raising trigger events 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An event representing an external trigger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Or a transition with a “Raise’’ action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All triggers are added to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A partial ‘run-to-completion’ semantics will be introduced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 by disabling the step event while any transition is enabled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Related to CCXML Call Control XML, event-based telephony</a:t>
            </a:r>
          </a:p>
          <a:p>
            <a:r>
              <a:rPr lang="en-US" dirty="0" smtClean="0"/>
              <a:t>Executable </a:t>
            </a:r>
            <a:r>
              <a:rPr lang="en-US" dirty="0"/>
              <a:t>(via simulator tools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 smtClean="0"/>
              <a:t> </a:t>
            </a:r>
            <a:r>
              <a:rPr lang="en-US" sz="2800" dirty="0" err="1" smtClean="0"/>
              <a:t>iUML</a:t>
            </a:r>
            <a:r>
              <a:rPr lang="en-US" sz="2800" dirty="0" smtClean="0"/>
              <a:t>-</a:t>
            </a:r>
            <a:r>
              <a:rPr lang="en-US" sz="2800" dirty="0"/>
              <a:t>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14261</TotalTime>
  <Words>1778</Words>
  <Application>Microsoft Macintosh PowerPoint</Application>
  <PresentationFormat>On-screen Show (4:3)</PresentationFormat>
  <Paragraphs>273</Paragraphs>
  <Slides>32</Slides>
  <Notes>1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First Strategy:</vt:lpstr>
      <vt:lpstr>First Strategy: External trigger event</vt:lpstr>
      <vt:lpstr>First Strategy: Triggered transition</vt:lpstr>
      <vt:lpstr>Second Strategy:</vt:lpstr>
      <vt:lpstr>Second Strategy: basis</vt:lpstr>
      <vt:lpstr>Second Strategy: basis</vt:lpstr>
      <vt:lpstr>Second Strategy: External trigger event</vt:lpstr>
      <vt:lpstr>Second Strategy: Triggered transition</vt:lpstr>
      <vt:lpstr>Second Strategy: Step Event</vt:lpstr>
      <vt:lpstr>Conclusions</vt:lpstr>
      <vt:lpstr>Thank you</vt:lpstr>
      <vt:lpstr>Second Strategy: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Karla</cp:lastModifiedBy>
  <cp:revision>188</cp:revision>
  <dcterms:created xsi:type="dcterms:W3CDTF">2011-07-21T04:20:11Z</dcterms:created>
  <dcterms:modified xsi:type="dcterms:W3CDTF">2016-07-17T03:57:40Z</dcterms:modified>
  <cp:category/>
</cp:coreProperties>
</file>